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3"/>
  </p:notesMasterIdLst>
  <p:sldIdLst>
    <p:sldId id="256" r:id="rId2"/>
    <p:sldId id="273" r:id="rId3"/>
    <p:sldId id="263" r:id="rId4"/>
    <p:sldId id="260" r:id="rId5"/>
    <p:sldId id="270" r:id="rId6"/>
    <p:sldId id="278" r:id="rId7"/>
    <p:sldId id="261" r:id="rId8"/>
    <p:sldId id="274" r:id="rId9"/>
    <p:sldId id="265" r:id="rId10"/>
    <p:sldId id="276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an Soutter" initials="ES" lastIdx="1" clrIdx="0">
    <p:extLst>
      <p:ext uri="{19B8F6BF-5375-455C-9EA6-DF929625EA0E}">
        <p15:presenceInfo xmlns:p15="http://schemas.microsoft.com/office/powerpoint/2012/main" userId="S::euan.soutter@postgrad.manchester.ac.uk::c72b3ee6-9e7a-488d-9578-2a08fa2c0a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944"/>
  </p:normalViewPr>
  <p:slideViewPr>
    <p:cSldViewPr snapToGrid="0" snapToObjects="1">
      <p:cViewPr varScale="1">
        <p:scale>
          <a:sx n="103" d="100"/>
          <a:sy n="103" d="100"/>
        </p:scale>
        <p:origin x="1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8T07:55:24.681" idx="1">
    <p:pos x="5627" y="232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2737A-D2D4-1841-8C29-5DCB2370C2A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0F0D6-CC91-FC4A-B956-C5D2352B4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6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C551-999F-544A-B20E-87A80907DCC5}" type="datetime1">
              <a:rPr lang="en-GB" smtClean="0"/>
              <a:t>04/11/2022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4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FF0A7-88F5-D941-970F-3263BF4EB9D5}" type="datetime1">
              <a:rPr lang="en-GB" smtClean="0"/>
              <a:t>04/11/2022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6F9D-B22C-DC43-97D2-A7977BEBC062}" type="datetime1">
              <a:rPr lang="en-GB" smtClean="0"/>
              <a:t>04/11/2022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5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9A55-1928-EA40-9C35-6BFF1074B1EB}" type="datetime1">
              <a:rPr lang="en-GB" smtClean="0"/>
              <a:t>04/11/2022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7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0DBB4-176B-AC42-A890-F21F6802F56C}" type="datetime1">
              <a:rPr lang="en-GB" smtClean="0"/>
              <a:t>04/11/2022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C5BB-FC54-1E49-8C4C-F978B35A97EA}" type="datetime1">
              <a:rPr lang="en-GB" smtClean="0"/>
              <a:t>04/11/2022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6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4407-EF5C-DE4E-8878-0B0DFC5BB372}" type="datetime1">
              <a:rPr lang="en-GB" smtClean="0"/>
              <a:t>04/11/2022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148BD-31FE-C14E-A100-E37A690E5CB4}" type="datetime1">
              <a:rPr lang="en-GB" smtClean="0"/>
              <a:t>04/11/2022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B0F9-15CB-2648-AF3C-CBCFFDC3AAB0}" type="datetime1">
              <a:rPr lang="en-GB" smtClean="0"/>
              <a:t>04/11/2022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2900-3576-574E-9EAF-5F2D221950A6}" type="datetime1">
              <a:rPr lang="en-GB" smtClean="0"/>
              <a:t>04/11/2022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85E13-C244-FE4C-8F85-9019BD2A0E87}" type="datetime1">
              <a:rPr lang="en-GB" smtClean="0"/>
              <a:t>04/11/2022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7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E3C1-FCE2-1245-BF35-9B1D86D594F6}" type="datetime1">
              <a:rPr lang="en-GB" smtClean="0"/>
              <a:t>04/11/2022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2904E-4F0C-1347-8E9A-88DBEA16F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7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comments" Target="../comments/comment1.xml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1.sv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github.com/achael/eht-imag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github.com/achael/eht-imag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eslrgs/geo_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5511-DECD-904A-9984-84CEA8ACA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3" y="265355"/>
            <a:ext cx="8797500" cy="781168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Gill Sans MT" panose="020B0502020104020203" pitchFamily="34" charset="77"/>
              </a:rPr>
              <a:t>Data Integration with Python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7F678A-F03B-6146-8087-E3F3D0142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956" y="1968195"/>
            <a:ext cx="2674886" cy="267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64DA63-712C-274A-BFA3-8B0D6C048AA8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F549C-4594-A748-B59A-4F4324E9DA5C}"/>
              </a:ext>
            </a:extLst>
          </p:cNvPr>
          <p:cNvSpPr txBox="1"/>
          <p:nvPr/>
        </p:nvSpPr>
        <p:spPr>
          <a:xfrm>
            <a:off x="3768614" y="2520808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Gill Sans MT" panose="020B0502020104020203" pitchFamily="34" charset="77"/>
              </a:rPr>
              <a:t>+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C7FC5F-F3F1-0640-A8EE-7FD9ADDB72E2}"/>
              </a:ext>
            </a:extLst>
          </p:cNvPr>
          <p:cNvCxnSpPr>
            <a:cxnSpLocks/>
          </p:cNvCxnSpPr>
          <p:nvPr/>
        </p:nvCxnSpPr>
        <p:spPr>
          <a:xfrm>
            <a:off x="573024" y="5565233"/>
            <a:ext cx="7997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52E8B-1484-D246-90E2-0A0DACB65017}"/>
              </a:ext>
            </a:extLst>
          </p:cNvPr>
          <p:cNvCxnSpPr>
            <a:cxnSpLocks/>
          </p:cNvCxnSpPr>
          <p:nvPr/>
        </p:nvCxnSpPr>
        <p:spPr>
          <a:xfrm>
            <a:off x="573024" y="1175782"/>
            <a:ext cx="7997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972C-165A-EE4F-BC3C-CCD999C4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2BDC3-81C2-57B7-1117-358413BA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3" y="6299485"/>
            <a:ext cx="2318428" cy="53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49E651-52E7-9AB4-31D1-7F1551454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" y="6287129"/>
            <a:ext cx="2318428" cy="532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F019F0-C819-2597-F15F-5F91B4AD1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32428-6458-990B-10CF-3B9C69A088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0327" y="1426158"/>
            <a:ext cx="2674886" cy="29227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DC99C6-B059-905D-1C94-25069D4C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092" y="3058715"/>
            <a:ext cx="3881093" cy="2156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5A265-7EC8-FCFB-905A-FB21AB6954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04"/>
          <a:stretch/>
        </p:blipFill>
        <p:spPr>
          <a:xfrm>
            <a:off x="5057341" y="1470238"/>
            <a:ext cx="1192986" cy="34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10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133A0A96-B81D-0A4C-A576-810CBDB1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705615" y="1178118"/>
            <a:ext cx="1827425" cy="1827425"/>
          </a:xfrm>
          <a:prstGeom prst="rect">
            <a:avLst/>
          </a:prstGeom>
        </p:spPr>
      </p:pic>
      <p:pic>
        <p:nvPicPr>
          <p:cNvPr id="39" name="Graphic 38" descr="Sunglasses face with no fill">
            <a:extLst>
              <a:ext uri="{FF2B5EF4-FFF2-40B4-BE49-F238E27FC236}">
                <a16:creationId xmlns:a16="http://schemas.microsoft.com/office/drawing/2014/main" id="{572AD817-B7A5-9249-A4E8-7B17DC26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040" y="1177347"/>
            <a:ext cx="2762968" cy="27629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3AA98A-9811-6045-9F46-04DB1A312E0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259821" y="3647679"/>
            <a:ext cx="1334117" cy="1334117"/>
          </a:xfrm>
          <a:prstGeom prst="rect">
            <a:avLst/>
          </a:prstGeom>
        </p:spPr>
      </p:pic>
      <p:pic>
        <p:nvPicPr>
          <p:cNvPr id="45" name="Graphic 44" descr="Speech">
            <a:extLst>
              <a:ext uri="{FF2B5EF4-FFF2-40B4-BE49-F238E27FC236}">
                <a16:creationId xmlns:a16="http://schemas.microsoft.com/office/drawing/2014/main" id="{7CA2E4A9-1A5D-5542-9E07-1094CB15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79173" y="1177347"/>
            <a:ext cx="1719389" cy="171938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05222EA-37CC-1D43-BE1C-DFE264EE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204" y="1264374"/>
            <a:ext cx="3154885" cy="13255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Gill Sans MT" panose="020B0502020104020203" pitchFamily="34" charset="77"/>
                <a:cs typeface="Arial" panose="020B0604020202020204" pitchFamily="34" charset="0"/>
              </a:rPr>
              <a:t>x = ‘hello’</a:t>
            </a:r>
            <a:br>
              <a:rPr lang="en-US" sz="2200" dirty="0">
                <a:latin typeface="Gill Sans MT" panose="020B0502020104020203" pitchFamily="34" charset="77"/>
                <a:cs typeface="Arial" panose="020B0604020202020204" pitchFamily="34" charset="0"/>
              </a:rPr>
            </a:br>
            <a:r>
              <a:rPr lang="en-US" sz="2200" dirty="0">
                <a:latin typeface="Gill Sans MT" panose="020B0502020104020203" pitchFamily="34" charset="77"/>
                <a:cs typeface="Arial" panose="020B0604020202020204" pitchFamily="34" charset="0"/>
              </a:rPr>
              <a:t>say x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6FDB6D9-76F1-D54E-82E4-B954B182806B}"/>
              </a:ext>
            </a:extLst>
          </p:cNvPr>
          <p:cNvSpPr txBox="1">
            <a:spLocks/>
          </p:cNvSpPr>
          <p:nvPr/>
        </p:nvSpPr>
        <p:spPr>
          <a:xfrm>
            <a:off x="3349310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0B08DF8-0FC4-5F45-B9C3-9B96F792276C}"/>
              </a:ext>
            </a:extLst>
          </p:cNvPr>
          <p:cNvSpPr txBox="1">
            <a:spLocks/>
          </p:cNvSpPr>
          <p:nvPr/>
        </p:nvSpPr>
        <p:spPr>
          <a:xfrm>
            <a:off x="7310163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73C34953-92CB-4640-A7C9-C6BBB4E6BAA5}"/>
              </a:ext>
            </a:extLst>
          </p:cNvPr>
          <p:cNvSpPr txBox="1">
            <a:spLocks/>
          </p:cNvSpPr>
          <p:nvPr/>
        </p:nvSpPr>
        <p:spPr>
          <a:xfrm>
            <a:off x="7260000" y="1250885"/>
            <a:ext cx="1000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hello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930DB3A4-C619-5D4E-8282-3923244847BD}"/>
              </a:ext>
            </a:extLst>
          </p:cNvPr>
          <p:cNvCxnSpPr>
            <a:cxnSpLocks/>
          </p:cNvCxnSpPr>
          <p:nvPr/>
        </p:nvCxnSpPr>
        <p:spPr>
          <a:xfrm>
            <a:off x="1849002" y="3536997"/>
            <a:ext cx="0" cy="1057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A2EE6D8-27EF-534C-9DAB-A0026E464A09}"/>
              </a:ext>
            </a:extLst>
          </p:cNvPr>
          <p:cNvCxnSpPr>
            <a:cxnSpLocks/>
          </p:cNvCxnSpPr>
          <p:nvPr/>
        </p:nvCxnSpPr>
        <p:spPr>
          <a:xfrm flipH="1">
            <a:off x="1235676" y="4578610"/>
            <a:ext cx="613326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0EA3CF4-673C-B447-AAEC-D424BDBC9D20}"/>
              </a:ext>
            </a:extLst>
          </p:cNvPr>
          <p:cNvCxnSpPr>
            <a:cxnSpLocks/>
          </p:cNvCxnSpPr>
          <p:nvPr/>
        </p:nvCxnSpPr>
        <p:spPr>
          <a:xfrm>
            <a:off x="1849002" y="4578610"/>
            <a:ext cx="694473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B8F538-0C35-A648-9E8A-1DA07416EF50}"/>
              </a:ext>
            </a:extLst>
          </p:cNvPr>
          <p:cNvCxnSpPr>
            <a:cxnSpLocks/>
          </p:cNvCxnSpPr>
          <p:nvPr/>
        </p:nvCxnSpPr>
        <p:spPr>
          <a:xfrm flipV="1">
            <a:off x="1259291" y="4012861"/>
            <a:ext cx="1254868" cy="145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le 1">
            <a:extLst>
              <a:ext uri="{FF2B5EF4-FFF2-40B4-BE49-F238E27FC236}">
                <a16:creationId xmlns:a16="http://schemas.microsoft.com/office/drawing/2014/main" id="{87D1B384-4227-154E-A19E-53E223FBEB00}"/>
              </a:ext>
            </a:extLst>
          </p:cNvPr>
          <p:cNvSpPr txBox="1">
            <a:spLocks/>
          </p:cNvSpPr>
          <p:nvPr/>
        </p:nvSpPr>
        <p:spPr>
          <a:xfrm>
            <a:off x="5701339" y="625177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A942E660-E3BB-CF47-B926-380DAC9A713C}"/>
              </a:ext>
            </a:extLst>
          </p:cNvPr>
          <p:cNvCxnSpPr/>
          <p:nvPr/>
        </p:nvCxnSpPr>
        <p:spPr>
          <a:xfrm>
            <a:off x="3484605" y="753762"/>
            <a:ext cx="23354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B18FD2-BB13-4D4C-8AA8-BC018F682F6F}"/>
              </a:ext>
            </a:extLst>
          </p:cNvPr>
          <p:cNvCxnSpPr>
            <a:cxnSpLocks/>
          </p:cNvCxnSpPr>
          <p:nvPr/>
        </p:nvCxnSpPr>
        <p:spPr>
          <a:xfrm>
            <a:off x="5882394" y="753762"/>
            <a:ext cx="1856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E3E568-F25C-E44E-9CE8-1F96DD0FC6D8}"/>
              </a:ext>
            </a:extLst>
          </p:cNvPr>
          <p:cNvCxnSpPr>
            <a:cxnSpLocks/>
          </p:cNvCxnSpPr>
          <p:nvPr/>
        </p:nvCxnSpPr>
        <p:spPr>
          <a:xfrm>
            <a:off x="1847992" y="753762"/>
            <a:ext cx="15944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itle 1">
            <a:extLst>
              <a:ext uri="{FF2B5EF4-FFF2-40B4-BE49-F238E27FC236}">
                <a16:creationId xmlns:a16="http://schemas.microsoft.com/office/drawing/2014/main" id="{16D8618D-00F8-014A-912D-B92E538FB115}"/>
              </a:ext>
            </a:extLst>
          </p:cNvPr>
          <p:cNvSpPr txBox="1">
            <a:spLocks/>
          </p:cNvSpPr>
          <p:nvPr/>
        </p:nvSpPr>
        <p:spPr>
          <a:xfrm>
            <a:off x="1715797" y="620612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pic>
        <p:nvPicPr>
          <p:cNvPr id="1043" name="Graphic 1042" descr="Smiling face with no fill">
            <a:extLst>
              <a:ext uri="{FF2B5EF4-FFF2-40B4-BE49-F238E27FC236}">
                <a16:creationId xmlns:a16="http://schemas.microsoft.com/office/drawing/2014/main" id="{656017C3-1131-FA46-8E77-41E3F7ED0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506" y="1184452"/>
            <a:ext cx="2691885" cy="2691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D9BF8-EBB9-B87B-8DDE-CF46F3D44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7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11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pic>
        <p:nvPicPr>
          <p:cNvPr id="37" name="Graphic 36" descr="Speech">
            <a:extLst>
              <a:ext uri="{FF2B5EF4-FFF2-40B4-BE49-F238E27FC236}">
                <a16:creationId xmlns:a16="http://schemas.microsoft.com/office/drawing/2014/main" id="{133A0A96-B81D-0A4C-A576-810CBDB1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744575" y="1162761"/>
            <a:ext cx="1719389" cy="1719389"/>
          </a:xfrm>
          <a:prstGeom prst="rect">
            <a:avLst/>
          </a:prstGeom>
        </p:spPr>
      </p:pic>
      <p:pic>
        <p:nvPicPr>
          <p:cNvPr id="39" name="Graphic 38" descr="Sunglasses face with no fill">
            <a:extLst>
              <a:ext uri="{FF2B5EF4-FFF2-40B4-BE49-F238E27FC236}">
                <a16:creationId xmlns:a16="http://schemas.microsoft.com/office/drawing/2014/main" id="{572AD817-B7A5-9249-A4E8-7B17DC26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3040" y="1177347"/>
            <a:ext cx="2762968" cy="27629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3AA98A-9811-6045-9F46-04DB1A312E0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259821" y="3647679"/>
            <a:ext cx="1334117" cy="1334117"/>
          </a:xfrm>
          <a:prstGeom prst="rect">
            <a:avLst/>
          </a:prstGeom>
        </p:spPr>
      </p:pic>
      <p:pic>
        <p:nvPicPr>
          <p:cNvPr id="45" name="Graphic 44" descr="Speech">
            <a:extLst>
              <a:ext uri="{FF2B5EF4-FFF2-40B4-BE49-F238E27FC236}">
                <a16:creationId xmlns:a16="http://schemas.microsoft.com/office/drawing/2014/main" id="{7CA2E4A9-1A5D-5542-9E07-1094CB15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79173" y="1177347"/>
            <a:ext cx="1719389" cy="1719389"/>
          </a:xfrm>
          <a:prstGeom prst="rect">
            <a:avLst/>
          </a:prstGeom>
        </p:spPr>
      </p:pic>
      <p:pic>
        <p:nvPicPr>
          <p:cNvPr id="49" name="Graphic 48" descr="Confused face with no fill">
            <a:extLst>
              <a:ext uri="{FF2B5EF4-FFF2-40B4-BE49-F238E27FC236}">
                <a16:creationId xmlns:a16="http://schemas.microsoft.com/office/drawing/2014/main" id="{FB2CE7AC-1055-5A47-98DD-50DDA6B91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518" y="1162761"/>
            <a:ext cx="2762968" cy="27629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05222EA-37CC-1D43-BE1C-DFE264EE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704" y="1239827"/>
            <a:ext cx="1000361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2+2?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6FDB6D9-76F1-D54E-82E4-B954B182806B}"/>
              </a:ext>
            </a:extLst>
          </p:cNvPr>
          <p:cNvSpPr txBox="1">
            <a:spLocks/>
          </p:cNvSpPr>
          <p:nvPr/>
        </p:nvSpPr>
        <p:spPr>
          <a:xfrm>
            <a:off x="3349310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0B08DF8-0FC4-5F45-B9C3-9B96F792276C}"/>
              </a:ext>
            </a:extLst>
          </p:cNvPr>
          <p:cNvSpPr txBox="1">
            <a:spLocks/>
          </p:cNvSpPr>
          <p:nvPr/>
        </p:nvSpPr>
        <p:spPr>
          <a:xfrm>
            <a:off x="7310163" y="524546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73C34953-92CB-4640-A7C9-C6BBB4E6BAA5}"/>
              </a:ext>
            </a:extLst>
          </p:cNvPr>
          <p:cNvSpPr txBox="1">
            <a:spLocks/>
          </p:cNvSpPr>
          <p:nvPr/>
        </p:nvSpPr>
        <p:spPr>
          <a:xfrm>
            <a:off x="7528499" y="1287959"/>
            <a:ext cx="1000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930DB3A4-C619-5D4E-8282-3923244847BD}"/>
              </a:ext>
            </a:extLst>
          </p:cNvPr>
          <p:cNvCxnSpPr>
            <a:cxnSpLocks/>
          </p:cNvCxnSpPr>
          <p:nvPr/>
        </p:nvCxnSpPr>
        <p:spPr>
          <a:xfrm>
            <a:off x="1849002" y="3536997"/>
            <a:ext cx="0" cy="1057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A2EE6D8-27EF-534C-9DAB-A0026E464A09}"/>
              </a:ext>
            </a:extLst>
          </p:cNvPr>
          <p:cNvCxnSpPr>
            <a:cxnSpLocks/>
          </p:cNvCxnSpPr>
          <p:nvPr/>
        </p:nvCxnSpPr>
        <p:spPr>
          <a:xfrm flipH="1">
            <a:off x="1235676" y="4578610"/>
            <a:ext cx="613326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0EA3CF4-673C-B447-AAEC-D424BDBC9D20}"/>
              </a:ext>
            </a:extLst>
          </p:cNvPr>
          <p:cNvCxnSpPr>
            <a:cxnSpLocks/>
          </p:cNvCxnSpPr>
          <p:nvPr/>
        </p:nvCxnSpPr>
        <p:spPr>
          <a:xfrm>
            <a:off x="1849002" y="4578610"/>
            <a:ext cx="694473" cy="8558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B8F538-0C35-A648-9E8A-1DA07416EF50}"/>
              </a:ext>
            </a:extLst>
          </p:cNvPr>
          <p:cNvCxnSpPr>
            <a:cxnSpLocks/>
          </p:cNvCxnSpPr>
          <p:nvPr/>
        </p:nvCxnSpPr>
        <p:spPr>
          <a:xfrm flipV="1">
            <a:off x="1259291" y="4012861"/>
            <a:ext cx="1254868" cy="145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itle 1">
            <a:extLst>
              <a:ext uri="{FF2B5EF4-FFF2-40B4-BE49-F238E27FC236}">
                <a16:creationId xmlns:a16="http://schemas.microsoft.com/office/drawing/2014/main" id="{87D1B384-4227-154E-A19E-53E223FBEB00}"/>
              </a:ext>
            </a:extLst>
          </p:cNvPr>
          <p:cNvSpPr txBox="1">
            <a:spLocks/>
          </p:cNvSpPr>
          <p:nvPr/>
        </p:nvSpPr>
        <p:spPr>
          <a:xfrm>
            <a:off x="5701339" y="625177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A942E660-E3BB-CF47-B926-380DAC9A713C}"/>
              </a:ext>
            </a:extLst>
          </p:cNvPr>
          <p:cNvCxnSpPr/>
          <p:nvPr/>
        </p:nvCxnSpPr>
        <p:spPr>
          <a:xfrm>
            <a:off x="3484605" y="753762"/>
            <a:ext cx="23354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B18FD2-BB13-4D4C-8AA8-BC018F682F6F}"/>
              </a:ext>
            </a:extLst>
          </p:cNvPr>
          <p:cNvCxnSpPr>
            <a:cxnSpLocks/>
          </p:cNvCxnSpPr>
          <p:nvPr/>
        </p:nvCxnSpPr>
        <p:spPr>
          <a:xfrm>
            <a:off x="5882394" y="753762"/>
            <a:ext cx="18564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CE3E568-F25C-E44E-9CE8-1F96DD0FC6D8}"/>
              </a:ext>
            </a:extLst>
          </p:cNvPr>
          <p:cNvCxnSpPr>
            <a:cxnSpLocks/>
          </p:cNvCxnSpPr>
          <p:nvPr/>
        </p:nvCxnSpPr>
        <p:spPr>
          <a:xfrm>
            <a:off x="1847992" y="753762"/>
            <a:ext cx="15944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itle 1">
            <a:extLst>
              <a:ext uri="{FF2B5EF4-FFF2-40B4-BE49-F238E27FC236}">
                <a16:creationId xmlns:a16="http://schemas.microsoft.com/office/drawing/2014/main" id="{16D8618D-00F8-014A-912D-B92E538FB115}"/>
              </a:ext>
            </a:extLst>
          </p:cNvPr>
          <p:cNvSpPr txBox="1">
            <a:spLocks/>
          </p:cNvSpPr>
          <p:nvPr/>
        </p:nvSpPr>
        <p:spPr>
          <a:xfrm>
            <a:off x="1715797" y="620612"/>
            <a:ext cx="1437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6891A-A910-DA1A-4611-80980952C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3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6" y="-253383"/>
            <a:ext cx="428278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Scope and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08" y="907206"/>
            <a:ext cx="8854783" cy="5401031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Quick intro to Python from a fellow geologist…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Primary aims are that by the end you will: 1) see how useful Python could be for your own work, and 2) want to learn more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There are four notebooks with exercises:</a:t>
            </a:r>
          </a:p>
          <a:p>
            <a:pPr marL="457200" lvl="1" indent="0">
              <a:buNone/>
            </a:pPr>
            <a:endParaRPr lang="en-US" sz="2000" dirty="0">
              <a:latin typeface="Gill Sans MT" panose="020B0502020104020203" pitchFamily="34" charset="77"/>
            </a:endParaRPr>
          </a:p>
          <a:p>
            <a:pPr marL="914400" lvl="1" indent="-457200"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Basics: 50 mins + 10 min break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Libraries and modules: 50 mins + 10 min break 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Field example: 50 mins + 10 min break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 dirty="0">
                <a:latin typeface="Gill Sans MT" panose="020B0502020104020203" pitchFamily="34" charset="77"/>
                <a:sym typeface="Wingdings" pitchFamily="2" charset="2"/>
              </a:rPr>
              <a:t>ADV example: optional</a:t>
            </a:r>
            <a:endParaRPr lang="en-US" sz="2000" dirty="0">
              <a:latin typeface="Gill Sans MT" panose="020B0502020104020203" pitchFamily="34" charset="77"/>
            </a:endParaRPr>
          </a:p>
          <a:p>
            <a:pPr marL="914400" lvl="1" indent="-457200">
              <a:buAutoNum type="arabicPeriod"/>
            </a:pPr>
            <a:r>
              <a:rPr lang="en-US" sz="2000" dirty="0">
                <a:latin typeface="Gill Sans MT" panose="020B0502020104020203" pitchFamily="34" charset="77"/>
              </a:rPr>
              <a:t>GIS/Lime example: optional</a:t>
            </a:r>
          </a:p>
          <a:p>
            <a:pPr marL="914400" lvl="1" indent="-457200">
              <a:buAutoNum type="arabicPeriod"/>
            </a:pPr>
            <a:r>
              <a:rPr lang="en-US" sz="2000" dirty="0">
                <a:latin typeface="Gill Sans MT" panose="020B0502020104020203" pitchFamily="34" charset="77"/>
                <a:sym typeface="Wingdings" pitchFamily="2" charset="2"/>
              </a:rPr>
              <a:t>Install: optional</a:t>
            </a:r>
            <a:endParaRPr lang="en-US" sz="2000" dirty="0">
              <a:latin typeface="Gill Sans MT" panose="020B0502020104020203" pitchFamily="34" charset="77"/>
            </a:endParaRPr>
          </a:p>
          <a:p>
            <a:pPr marL="457200" lvl="1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The Binder links will be open permanently so feel free to leave and come back to the notebooks and exercises whenever you want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There is also a guide for downloading Python to your own machine and some ‘</a:t>
            </a:r>
            <a:r>
              <a:rPr lang="en-US" sz="2400" dirty="0" err="1">
                <a:latin typeface="Gill Sans MT" panose="020B0502020104020203" pitchFamily="34" charset="77"/>
              </a:rPr>
              <a:t>cheatsheets</a:t>
            </a:r>
            <a:r>
              <a:rPr lang="en-US" sz="2400" dirty="0">
                <a:latin typeface="Gill Sans MT" panose="020B0502020104020203" pitchFamily="34" charset="77"/>
              </a:rPr>
              <a:t>’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2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845C1B-8FD9-1FE4-D378-474170FF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53383"/>
            <a:ext cx="302138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What is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89" y="899960"/>
            <a:ext cx="4817293" cy="4351338"/>
          </a:xfrm>
        </p:spPr>
        <p:txBody>
          <a:bodyPr>
            <a:noAutofit/>
          </a:bodyPr>
          <a:lstStyle/>
          <a:p>
            <a:r>
              <a:rPr lang="en-US" sz="2200" dirty="0">
                <a:latin typeface="Gill Sans MT" panose="020B0502020104020203" pitchFamily="34" charset="77"/>
              </a:rPr>
              <a:t>Programming language released in 1991</a:t>
            </a:r>
          </a:p>
          <a:p>
            <a:pPr lvl="1"/>
            <a:r>
              <a:rPr lang="en-US" sz="1800" dirty="0">
                <a:latin typeface="Gill Sans MT" panose="020B0502020104020203" pitchFamily="34" charset="77"/>
              </a:rPr>
              <a:t>Named after Monty Python</a:t>
            </a:r>
          </a:p>
          <a:p>
            <a:endParaRPr lang="en-US" sz="2200" dirty="0">
              <a:latin typeface="Gill Sans MT" panose="020B0502020104020203" pitchFamily="34" charset="77"/>
            </a:endParaRPr>
          </a:p>
          <a:p>
            <a:r>
              <a:rPr lang="en-US" sz="2200" dirty="0">
                <a:latin typeface="Gill Sans MT" panose="020B0502020104020203" pitchFamily="34" charset="77"/>
              </a:rPr>
              <a:t>Most popular language in the world, ahead of C and Java (Sept. 2022)</a:t>
            </a:r>
          </a:p>
          <a:p>
            <a:endParaRPr lang="en-US" sz="2200" dirty="0">
              <a:latin typeface="Gill Sans MT" panose="020B0502020104020203" pitchFamily="34" charset="77"/>
            </a:endParaRPr>
          </a:p>
          <a:p>
            <a:r>
              <a:rPr lang="en-US" sz="2200" dirty="0">
                <a:latin typeface="Gill Sans MT" panose="020B0502020104020203" pitchFamily="34" charset="77"/>
              </a:rPr>
              <a:t>Builds many websites and software</a:t>
            </a:r>
          </a:p>
          <a:p>
            <a:pPr lvl="1"/>
            <a:r>
              <a:rPr lang="en-US" sz="1800" dirty="0">
                <a:latin typeface="Gill Sans MT" panose="020B0502020104020203" pitchFamily="34" charset="77"/>
              </a:rPr>
              <a:t>e.g. Netflix, Instagram, Facebook</a:t>
            </a:r>
          </a:p>
          <a:p>
            <a:pPr marL="457200" lvl="1" indent="0">
              <a:buNone/>
            </a:pPr>
            <a:endParaRPr lang="en-US" sz="2200" dirty="0">
              <a:latin typeface="Gill Sans MT" panose="020B0502020104020203" pitchFamily="34" charset="77"/>
            </a:endParaRPr>
          </a:p>
          <a:p>
            <a:r>
              <a:rPr lang="en-US" sz="2200" b="1" dirty="0">
                <a:latin typeface="Gill Sans MT" panose="020B0502020104020203" pitchFamily="34" charset="77"/>
              </a:rPr>
              <a:t>Used heavily across science and engineering</a:t>
            </a:r>
          </a:p>
          <a:p>
            <a:pPr lvl="1"/>
            <a:r>
              <a:rPr lang="en-US" sz="1800" b="1" dirty="0">
                <a:latin typeface="Gill Sans MT" panose="020B0502020104020203" pitchFamily="34" charset="77"/>
              </a:rPr>
              <a:t>Free, readable, big community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3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Beginning Python Programming — Part 1 | by Bob Roebling | Better  Programming | Medium">
            <a:extLst>
              <a:ext uri="{FF2B5EF4-FFF2-40B4-BE49-F238E27FC236}">
                <a16:creationId xmlns:a16="http://schemas.microsoft.com/office/drawing/2014/main" id="{4466FD31-7C68-B948-9D7F-84412952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8088" y="258262"/>
            <a:ext cx="3868615" cy="258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05E7E52E-996E-F341-AB8B-C6F47B57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5176" y="3616413"/>
            <a:ext cx="1652774" cy="12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signing a New Look for Instagram, Inspired by the Community | by Ian |  Medium">
            <a:extLst>
              <a:ext uri="{FF2B5EF4-FFF2-40B4-BE49-F238E27FC236}">
                <a16:creationId xmlns:a16="http://schemas.microsoft.com/office/drawing/2014/main" id="{B79C37A6-7352-B541-8985-6A1A37B02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8771" y1="61260" x2="68771" y2="61260"/>
                        <a14:foregroundMark x1="56926" y1="56434" x2="56926" y2="56434"/>
                        <a14:foregroundMark x1="47871" y1="49799" x2="47871" y2="49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9267" y="3580616"/>
            <a:ext cx="1938459" cy="141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ber - Wikipedia">
            <a:extLst>
              <a:ext uri="{FF2B5EF4-FFF2-40B4-BE49-F238E27FC236}">
                <a16:creationId xmlns:a16="http://schemas.microsoft.com/office/drawing/2014/main" id="{ADD504F5-798C-ED42-82A6-5D743765E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4933" y="5289260"/>
            <a:ext cx="1731264" cy="6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otify Logo | The most famous brands and company logos in the world">
            <a:extLst>
              <a:ext uri="{FF2B5EF4-FFF2-40B4-BE49-F238E27FC236}">
                <a16:creationId xmlns:a16="http://schemas.microsoft.com/office/drawing/2014/main" id="{8C34C730-35EE-E64F-AB86-E868F2D2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2752" y="3674405"/>
            <a:ext cx="1944171" cy="109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ropbox: A Free Online File Storage Account">
            <a:extLst>
              <a:ext uri="{FF2B5EF4-FFF2-40B4-BE49-F238E27FC236}">
                <a16:creationId xmlns:a16="http://schemas.microsoft.com/office/drawing/2014/main" id="{30395F94-C7C5-C249-8D89-2D86C938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44" b="97176" l="10000" r="90000">
                        <a14:foregroundMark x1="27454" y1="19934" x2="27454" y2="19934"/>
                        <a14:foregroundMark x1="65867" y1="20764" x2="65867" y2="20764"/>
                        <a14:foregroundMark x1="67749" y1="52547" x2="67749" y2="52547"/>
                        <a14:foregroundMark x1="35609" y1="5150" x2="35609" y2="5150"/>
                        <a14:foregroundMark x1="63469" y1="4540" x2="63469" y2="4540"/>
                        <a14:foregroundMark x1="34945" y1="3544" x2="34945" y2="3544"/>
                        <a14:foregroundMark x1="48930" y1="73367" x2="48930" y2="73367"/>
                        <a14:foregroundMark x1="49852" y1="97176" x2="49852" y2="97176"/>
                        <a14:foregroundMark x1="64280" y1="3544" x2="64280" y2="3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197" y="4912842"/>
            <a:ext cx="1816608" cy="121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95E351-3077-2846-BE01-58FC02E34F25}"/>
              </a:ext>
            </a:extLst>
          </p:cNvPr>
          <p:cNvCxnSpPr>
            <a:cxnSpLocks/>
          </p:cNvCxnSpPr>
          <p:nvPr/>
        </p:nvCxnSpPr>
        <p:spPr>
          <a:xfrm>
            <a:off x="7444671" y="3084996"/>
            <a:ext cx="1" cy="418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58542E-1536-DE45-9FB7-98F4C8E10F65}"/>
              </a:ext>
            </a:extLst>
          </p:cNvPr>
          <p:cNvCxnSpPr>
            <a:cxnSpLocks/>
          </p:cNvCxnSpPr>
          <p:nvPr/>
        </p:nvCxnSpPr>
        <p:spPr>
          <a:xfrm>
            <a:off x="6630103" y="3078414"/>
            <a:ext cx="0" cy="4187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874A8E-3644-EF59-F831-CCFA23EF30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53383"/>
            <a:ext cx="510809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Python in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26" y="933187"/>
            <a:ext cx="4148671" cy="52050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to image the first black hole…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and the code is available here: </a:t>
            </a:r>
            <a:r>
              <a:rPr lang="en-US" sz="2000" dirty="0">
                <a:latin typeface="Gill Sans MT" panose="020B0502020104020203" pitchFamily="34" charset="77"/>
                <a:hlinkClick r:id="rId2"/>
              </a:rPr>
              <a:t>https://github.com/achael/eht-imaging</a:t>
            </a:r>
            <a:endParaRPr lang="en-US" sz="2000" dirty="0">
              <a:latin typeface="Gill Sans MT" panose="020B0502020104020203" pitchFamily="34" charset="77"/>
            </a:endParaRPr>
          </a:p>
          <a:p>
            <a:pPr lvl="1"/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in the discovery of gravitational waves</a:t>
            </a:r>
          </a:p>
          <a:p>
            <a:pPr marL="457200" lvl="1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Modelling basin margin progradation in response to climate change</a:t>
            </a:r>
            <a:endParaRPr lang="en-US" sz="20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4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irst Images of a Black Hole from the Event Horizon Telescope">
            <a:extLst>
              <a:ext uri="{FF2B5EF4-FFF2-40B4-BE49-F238E27FC236}">
                <a16:creationId xmlns:a16="http://schemas.microsoft.com/office/drawing/2014/main" id="{B7892FF1-162F-CE49-BC67-45D8694D9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3199" y="182779"/>
            <a:ext cx="4315968" cy="22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7F9D-22BD-3846-9B56-4A7BCFDADBE0}"/>
              </a:ext>
            </a:extLst>
          </p:cNvPr>
          <p:cNvSpPr/>
          <p:nvPr/>
        </p:nvSpPr>
        <p:spPr>
          <a:xfrm>
            <a:off x="7205472" y="2391584"/>
            <a:ext cx="242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Akiyama, et al. 2019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F8919C-B634-B94D-9266-897804F79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241" y="2926478"/>
            <a:ext cx="4915614" cy="28979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94206D-AD2B-7141-9119-062B066DC6CC}"/>
              </a:ext>
            </a:extLst>
          </p:cNvPr>
          <p:cNvSpPr/>
          <p:nvPr/>
        </p:nvSpPr>
        <p:spPr>
          <a:xfrm>
            <a:off x="7156703" y="5799649"/>
            <a:ext cx="242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Abbott, et al. 2016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EB4DC-6B51-A442-968E-98F3221B9198}"/>
              </a:ext>
            </a:extLst>
          </p:cNvPr>
          <p:cNvCxnSpPr>
            <a:cxnSpLocks/>
          </p:cNvCxnSpPr>
          <p:nvPr/>
        </p:nvCxnSpPr>
        <p:spPr>
          <a:xfrm>
            <a:off x="3361661" y="1479385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E40183-5378-8F4B-8239-DC667CB82C03}"/>
              </a:ext>
            </a:extLst>
          </p:cNvPr>
          <p:cNvCxnSpPr>
            <a:cxnSpLocks/>
          </p:cNvCxnSpPr>
          <p:nvPr/>
        </p:nvCxnSpPr>
        <p:spPr>
          <a:xfrm>
            <a:off x="3361661" y="3552567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2F5CC2-5C10-C42F-4878-A7E95D7CF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26" y="933187"/>
            <a:ext cx="4148671" cy="52050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to image the first black hole…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and the code is available here: </a:t>
            </a:r>
            <a:r>
              <a:rPr lang="en-US" sz="2000" dirty="0">
                <a:latin typeface="Gill Sans MT" panose="020B0502020104020203" pitchFamily="34" charset="77"/>
                <a:hlinkClick r:id="rId2"/>
              </a:rPr>
              <a:t>https://github.com/achael/eht-imaging</a:t>
            </a:r>
            <a:endParaRPr lang="en-US" sz="2000" dirty="0">
              <a:latin typeface="Gill Sans MT" panose="020B0502020104020203" pitchFamily="34" charset="77"/>
            </a:endParaRPr>
          </a:p>
          <a:p>
            <a:pPr lvl="1"/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Used in the discovery of gravitational waves</a:t>
            </a:r>
          </a:p>
          <a:p>
            <a:pPr marL="457200" lvl="1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Modelling basin margin progradation in response to climate change</a:t>
            </a:r>
          </a:p>
          <a:p>
            <a:pPr lvl="1"/>
            <a:r>
              <a:rPr lang="en-US" sz="2000" dirty="0">
                <a:latin typeface="Gill Sans MT" panose="020B0502020104020203" pitchFamily="34" charset="77"/>
              </a:rPr>
              <a:t>we’ll use this package today</a:t>
            </a:r>
            <a:endParaRPr lang="en-US" sz="8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5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irst Images of a Black Hole from the Event Horizon Telescope">
            <a:extLst>
              <a:ext uri="{FF2B5EF4-FFF2-40B4-BE49-F238E27FC236}">
                <a16:creationId xmlns:a16="http://schemas.microsoft.com/office/drawing/2014/main" id="{B7892FF1-162F-CE49-BC67-45D8694D9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3199" y="182779"/>
            <a:ext cx="4315968" cy="22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7F9D-22BD-3846-9B56-4A7BCFDADBE0}"/>
              </a:ext>
            </a:extLst>
          </p:cNvPr>
          <p:cNvSpPr/>
          <p:nvPr/>
        </p:nvSpPr>
        <p:spPr>
          <a:xfrm>
            <a:off x="7205472" y="2391584"/>
            <a:ext cx="2429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Akiyama, et al. 2019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EB4DC-6B51-A442-968E-98F3221B9198}"/>
              </a:ext>
            </a:extLst>
          </p:cNvPr>
          <p:cNvCxnSpPr>
            <a:cxnSpLocks/>
          </p:cNvCxnSpPr>
          <p:nvPr/>
        </p:nvCxnSpPr>
        <p:spPr>
          <a:xfrm>
            <a:off x="3361661" y="1479385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A4C0852-6852-B64B-B1AB-26AB9A0DB851}"/>
              </a:ext>
            </a:extLst>
          </p:cNvPr>
          <p:cNvSpPr/>
          <p:nvPr/>
        </p:nvSpPr>
        <p:spPr>
          <a:xfrm>
            <a:off x="7406657" y="5382328"/>
            <a:ext cx="2217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222222"/>
                </a:solidFill>
                <a:latin typeface="Gill Sans MT" panose="020B0502020104020203" pitchFamily="34" charset="77"/>
              </a:rPr>
              <a:t>Zhang, et al. 2018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BD8306-1805-F242-8D39-91135C77E09C}"/>
              </a:ext>
            </a:extLst>
          </p:cNvPr>
          <p:cNvGrpSpPr/>
          <p:nvPr/>
        </p:nvGrpSpPr>
        <p:grpSpPr>
          <a:xfrm>
            <a:off x="4134241" y="2916195"/>
            <a:ext cx="4827307" cy="2526329"/>
            <a:chOff x="4134241" y="2916195"/>
            <a:chExt cx="4827307" cy="252632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484AE3B-367A-4F41-82A4-0228AFCC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241" y="3100563"/>
              <a:ext cx="4827307" cy="234196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9EFC6B-B975-F045-9933-60355EFDDE86}"/>
                </a:ext>
              </a:extLst>
            </p:cNvPr>
            <p:cNvSpPr/>
            <p:nvPr/>
          </p:nvSpPr>
          <p:spPr>
            <a:xfrm>
              <a:off x="4134241" y="2916195"/>
              <a:ext cx="277121" cy="333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303A53-6085-ED46-94C8-3BF2F786600F}"/>
              </a:ext>
            </a:extLst>
          </p:cNvPr>
          <p:cNvCxnSpPr>
            <a:cxnSpLocks/>
          </p:cNvCxnSpPr>
          <p:nvPr/>
        </p:nvCxnSpPr>
        <p:spPr>
          <a:xfrm>
            <a:off x="3096035" y="5039497"/>
            <a:ext cx="7725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CC037C91-4A67-DF4C-AC91-479672D8F559}"/>
              </a:ext>
            </a:extLst>
          </p:cNvPr>
          <p:cNvSpPr txBox="1">
            <a:spLocks/>
          </p:cNvSpPr>
          <p:nvPr/>
        </p:nvSpPr>
        <p:spPr>
          <a:xfrm>
            <a:off x="167297" y="-253383"/>
            <a:ext cx="51080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Gill Sans MT" panose="020B0502020104020203" pitchFamily="34" charset="77"/>
                <a:cs typeface="Arial" panose="020B0604020202020204" pitchFamily="34" charset="0"/>
              </a:rPr>
              <a:t>Python in science</a:t>
            </a:r>
            <a:endParaRPr lang="en-US" sz="32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7E76E-88C8-0FD2-CADD-E6F02CAB4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6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7646A-031B-3342-89B6-F53EB5EE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98" y="882777"/>
            <a:ext cx="8431603" cy="518867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23F9D4-F567-9644-A59F-7D5EBD147709}"/>
              </a:ext>
            </a:extLst>
          </p:cNvPr>
          <p:cNvSpPr txBox="1">
            <a:spLocks/>
          </p:cNvSpPr>
          <p:nvPr/>
        </p:nvSpPr>
        <p:spPr>
          <a:xfrm>
            <a:off x="6983659" y="5590478"/>
            <a:ext cx="4148671" cy="122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Gill Sans MT" panose="020B0502020104020203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Gill Sans MT" panose="020B0502020104020203" pitchFamily="34" charset="77"/>
              </a:rPr>
              <a:t>Martinez-Donate, 2021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7323E5-9B85-4840-A67B-DD716164311D}"/>
              </a:ext>
            </a:extLst>
          </p:cNvPr>
          <p:cNvSpPr txBox="1">
            <a:spLocks/>
          </p:cNvSpPr>
          <p:nvPr/>
        </p:nvSpPr>
        <p:spPr>
          <a:xfrm>
            <a:off x="167296" y="-253383"/>
            <a:ext cx="55538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Python in Sedimentology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C40D3F-2A43-864E-BC05-1BE6FAD87E0B}"/>
              </a:ext>
            </a:extLst>
          </p:cNvPr>
          <p:cNvSpPr/>
          <p:nvPr/>
        </p:nvSpPr>
        <p:spPr>
          <a:xfrm>
            <a:off x="167296" y="786544"/>
            <a:ext cx="8805807" cy="5433283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45A80-2BDF-E546-BA5C-AAD098DDC2C4}"/>
              </a:ext>
            </a:extLst>
          </p:cNvPr>
          <p:cNvSpPr txBox="1"/>
          <p:nvPr/>
        </p:nvSpPr>
        <p:spPr>
          <a:xfrm>
            <a:off x="1755797" y="2752121"/>
            <a:ext cx="54065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</a:rPr>
              <a:t>Where are these figures made?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9EC2B-9FB5-81FA-C49D-7C82E5F9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78097"/>
            <a:ext cx="5225318" cy="13255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Gill Sans MT" panose="020B0502020104020203" pitchFamily="34" charset="77"/>
                <a:cs typeface="Arial" panose="020B0604020202020204" pitchFamily="34" charset="0"/>
              </a:rPr>
              <a:t>Jupyter</a:t>
            </a: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04" y="1047466"/>
            <a:ext cx="4776157" cy="4885509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Gill Sans MT" panose="020B0502020104020203" pitchFamily="34" charset="77"/>
              </a:rPr>
              <a:t>Jupyter</a:t>
            </a:r>
            <a:r>
              <a:rPr lang="en-US" sz="2000" dirty="0">
                <a:latin typeface="Gill Sans MT" panose="020B0502020104020203" pitchFamily="34" charset="77"/>
              </a:rPr>
              <a:t> Notebooks are like an Excel worksheets, but for Python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Often used in science because you can share the notebook easily and add text to your code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10 million notebooks currently on </a:t>
            </a:r>
            <a:r>
              <a:rPr lang="en-US" sz="2000" dirty="0" err="1">
                <a:latin typeface="Gill Sans MT" panose="020B0502020104020203" pitchFamily="34" charset="77"/>
              </a:rPr>
              <a:t>Github</a:t>
            </a:r>
            <a:endParaRPr lang="en-US" sz="2000" dirty="0">
              <a:latin typeface="Gill Sans MT" panose="020B0502020104020203" pitchFamily="34" charset="77"/>
            </a:endParaRP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Used to process data that imaged first black hole and discovered gravitational waves</a:t>
            </a:r>
          </a:p>
          <a:p>
            <a:endParaRPr lang="en-US" sz="2000" dirty="0">
              <a:latin typeface="Gill Sans MT" panose="020B0502020104020203" pitchFamily="34" charset="77"/>
            </a:endParaRPr>
          </a:p>
          <a:p>
            <a:r>
              <a:rPr lang="en-US" sz="2000" b="1" dirty="0">
                <a:latin typeface="Gill Sans MT" panose="020B0502020104020203" pitchFamily="34" charset="77"/>
              </a:rPr>
              <a:t>This is what we will use today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7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4C3502-CFB0-DC4E-B2B5-2FD096BC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8682" y="4167603"/>
            <a:ext cx="2788217" cy="597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E86F9E-1CF2-E443-B963-6EA374C8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86" y="298119"/>
            <a:ext cx="3298500" cy="3450738"/>
          </a:xfrm>
          <a:prstGeom prst="rect">
            <a:avLst/>
          </a:prstGeom>
        </p:spPr>
      </p:pic>
      <p:pic>
        <p:nvPicPr>
          <p:cNvPr id="6146" name="Picture 2" descr="Project Jupyter - Wikipedia">
            <a:extLst>
              <a:ext uri="{FF2B5EF4-FFF2-40B4-BE49-F238E27FC236}">
                <a16:creationId xmlns:a16="http://schemas.microsoft.com/office/drawing/2014/main" id="{A4A00D50-97B0-E24B-B4D0-4111DE4A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6718" y="4786281"/>
            <a:ext cx="1110224" cy="128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CBC855-BE09-2848-A4AF-4900AE917A77}"/>
              </a:ext>
            </a:extLst>
          </p:cNvPr>
          <p:cNvCxnSpPr>
            <a:cxnSpLocks/>
          </p:cNvCxnSpPr>
          <p:nvPr/>
        </p:nvCxnSpPr>
        <p:spPr>
          <a:xfrm>
            <a:off x="7309094" y="3748857"/>
            <a:ext cx="1" cy="418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5E10CF-3132-834F-AB7E-9C012876425B}"/>
              </a:ext>
            </a:extLst>
          </p:cNvPr>
          <p:cNvCxnSpPr>
            <a:cxnSpLocks/>
          </p:cNvCxnSpPr>
          <p:nvPr/>
        </p:nvCxnSpPr>
        <p:spPr>
          <a:xfrm>
            <a:off x="6909054" y="3742275"/>
            <a:ext cx="0" cy="4187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828AC0-0367-D241-8144-C84D2CE51F3E}"/>
              </a:ext>
            </a:extLst>
          </p:cNvPr>
          <p:cNvSpPr txBox="1"/>
          <p:nvPr/>
        </p:nvSpPr>
        <p:spPr>
          <a:xfrm>
            <a:off x="7790638" y="5888485"/>
            <a:ext cx="14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Gill Sans MT" panose="020B0502020104020203" pitchFamily="34" charset="77"/>
              </a:rPr>
              <a:t>Nature,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55497-F8AD-F293-3C28-B2EC8DC7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856C9-3FD8-F64A-8E1A-C608EB8A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97" y="-278097"/>
            <a:ext cx="5225318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Tips before we jump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F38-EEB1-424B-9973-77A059F0F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64" y="1133965"/>
            <a:ext cx="8708158" cy="488550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Don’t be afraid of errors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Don’t be afraid to Google everything, you will forget things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Don’t worry about taking a long time to understand concepts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Just keep practicing and eventually it will click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It’s much easier to practice with your own data e.g. I want to plot this grain size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8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29EFE6-6491-2941-94B9-26D7BC9A9ECE}"/>
              </a:ext>
            </a:extLst>
          </p:cNvPr>
          <p:cNvCxnSpPr/>
          <p:nvPr/>
        </p:nvCxnSpPr>
        <p:spPr>
          <a:xfrm>
            <a:off x="0" y="786544"/>
            <a:ext cx="3868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0F95DB-42BA-38A4-24C4-A0404CCC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6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3F38D-AE38-2940-8F2E-CEF1611BE823}"/>
              </a:ext>
            </a:extLst>
          </p:cNvPr>
          <p:cNvSpPr/>
          <p:nvPr/>
        </p:nvSpPr>
        <p:spPr>
          <a:xfrm>
            <a:off x="0" y="6260123"/>
            <a:ext cx="9140400" cy="59787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370B1-AB51-6F43-B971-F9EB88C3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2904E-4F0C-1347-8E9A-88DBEA16FF5A}" type="slidenum">
              <a:rPr lang="en-US" sz="1400" smtClean="0">
                <a:solidFill>
                  <a:schemeClr val="bg1"/>
                </a:solidFill>
                <a:latin typeface="Gill Sans MT" panose="020B0502020104020203" pitchFamily="34" charset="77"/>
              </a:rPr>
              <a:t>9</a:t>
            </a:fld>
            <a:endParaRPr lang="en-US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CB1434-49A9-A84E-B9D2-4C677E3BAFA0}"/>
              </a:ext>
            </a:extLst>
          </p:cNvPr>
          <p:cNvSpPr/>
          <p:nvPr/>
        </p:nvSpPr>
        <p:spPr>
          <a:xfrm>
            <a:off x="698398" y="1220593"/>
            <a:ext cx="78672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600" dirty="0">
              <a:latin typeface="Gill Sans MT" panose="020B0502020104020203" pitchFamily="34" charset="77"/>
            </a:endParaRPr>
          </a:p>
          <a:p>
            <a:pPr algn="ctr"/>
            <a:r>
              <a:rPr lang="en-US" sz="3600" dirty="0">
                <a:latin typeface="Gill Sans MT" panose="020B0502020104020203" pitchFamily="34" charset="77"/>
              </a:rPr>
              <a:t>Open “Launch Binder” link at:</a:t>
            </a:r>
          </a:p>
          <a:p>
            <a:pPr algn="ctr"/>
            <a:endParaRPr lang="en-US" sz="3600" dirty="0">
              <a:latin typeface="Gill Sans MT" panose="020B0502020104020203" pitchFamily="34" charset="77"/>
              <a:hlinkClick r:id="rId2"/>
            </a:endParaRPr>
          </a:p>
          <a:p>
            <a:pPr algn="ctr"/>
            <a:r>
              <a:rPr lang="en-US" sz="3600" dirty="0">
                <a:latin typeface="Gill Sans MT" panose="020B0502020104020203" pitchFamily="34" charset="77"/>
                <a:hlinkClick r:id="rId2"/>
              </a:rPr>
              <a:t>https://github.com/eslrgs/geo_py</a:t>
            </a:r>
            <a:endParaRPr lang="en-US" sz="3600" dirty="0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5F0D1-5694-F8E2-B2EB-F19D83CC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" y="6287129"/>
            <a:ext cx="2318428" cy="5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7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{449E72B0-D54E-3C42-AC5D-85CC31AC2981}tf10001071</Template>
  <TotalTime>936</TotalTime>
  <Words>486</Words>
  <Application>Microsoft Macintosh PowerPoint</Application>
  <PresentationFormat>On-screen Show (4:3)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Gill Sans MT</vt:lpstr>
      <vt:lpstr>Office Theme</vt:lpstr>
      <vt:lpstr>Data Integration with Python</vt:lpstr>
      <vt:lpstr>Scope and Plan</vt:lpstr>
      <vt:lpstr>What is Python?</vt:lpstr>
      <vt:lpstr>Python in science</vt:lpstr>
      <vt:lpstr>PowerPoint Presentation</vt:lpstr>
      <vt:lpstr>PowerPoint Presentation</vt:lpstr>
      <vt:lpstr>Jupyter Notebooks</vt:lpstr>
      <vt:lpstr>Tips before we jump in</vt:lpstr>
      <vt:lpstr>PowerPoint Presentation</vt:lpstr>
      <vt:lpstr>x = ‘hello’ say x</vt:lpstr>
      <vt:lpstr>2+2?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Python</dc:title>
  <dc:creator>Euan Soutter</dc:creator>
  <cp:lastModifiedBy>Euan Soutter</cp:lastModifiedBy>
  <cp:revision>140</cp:revision>
  <dcterms:created xsi:type="dcterms:W3CDTF">2021-01-30T11:59:10Z</dcterms:created>
  <dcterms:modified xsi:type="dcterms:W3CDTF">2022-11-04T10:13:17Z</dcterms:modified>
</cp:coreProperties>
</file>